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256" r:id="rId2"/>
    <p:sldId id="259" r:id="rId3"/>
    <p:sldId id="267" r:id="rId4"/>
    <p:sldId id="260" r:id="rId5"/>
    <p:sldId id="285" r:id="rId6"/>
    <p:sldId id="270" r:id="rId7"/>
    <p:sldId id="271" r:id="rId8"/>
    <p:sldId id="272" r:id="rId9"/>
    <p:sldId id="343" r:id="rId10"/>
    <p:sldId id="273" r:id="rId11"/>
    <p:sldId id="342" r:id="rId12"/>
    <p:sldId id="344" r:id="rId13"/>
    <p:sldId id="283" r:id="rId14"/>
    <p:sldId id="284" r:id="rId15"/>
    <p:sldId id="287" r:id="rId16"/>
    <p:sldId id="292" r:id="rId17"/>
    <p:sldId id="288" r:id="rId18"/>
    <p:sldId id="289" r:id="rId19"/>
    <p:sldId id="290" r:id="rId20"/>
    <p:sldId id="396" r:id="rId21"/>
    <p:sldId id="293" r:id="rId22"/>
    <p:sldId id="269" r:id="rId23"/>
    <p:sldId id="294" r:id="rId24"/>
    <p:sldId id="295" r:id="rId25"/>
    <p:sldId id="298" r:id="rId26"/>
    <p:sldId id="297" r:id="rId27"/>
    <p:sldId id="299" r:id="rId28"/>
    <p:sldId id="300" r:id="rId29"/>
    <p:sldId id="348" r:id="rId30"/>
    <p:sldId id="349" r:id="rId31"/>
    <p:sldId id="302" r:id="rId32"/>
    <p:sldId id="390" r:id="rId33"/>
    <p:sldId id="345" r:id="rId34"/>
    <p:sldId id="361" r:id="rId35"/>
    <p:sldId id="362" r:id="rId36"/>
    <p:sldId id="363" r:id="rId37"/>
    <p:sldId id="364" r:id="rId38"/>
    <p:sldId id="365" r:id="rId39"/>
    <p:sldId id="303" r:id="rId40"/>
    <p:sldId id="304" r:id="rId41"/>
    <p:sldId id="305" r:id="rId42"/>
    <p:sldId id="350" r:id="rId43"/>
    <p:sldId id="351" r:id="rId44"/>
    <p:sldId id="307" r:id="rId45"/>
    <p:sldId id="352" r:id="rId46"/>
    <p:sldId id="308" r:id="rId47"/>
    <p:sldId id="309" r:id="rId48"/>
    <p:sldId id="354" r:id="rId49"/>
    <p:sldId id="355" r:id="rId50"/>
    <p:sldId id="356" r:id="rId51"/>
    <p:sldId id="357" r:id="rId52"/>
    <p:sldId id="358" r:id="rId53"/>
    <p:sldId id="310" r:id="rId54"/>
    <p:sldId id="313" r:id="rId55"/>
    <p:sldId id="312" r:id="rId56"/>
    <p:sldId id="311" r:id="rId57"/>
    <p:sldId id="314" r:id="rId58"/>
    <p:sldId id="315" r:id="rId59"/>
    <p:sldId id="316" r:id="rId60"/>
    <p:sldId id="397" r:id="rId61"/>
    <p:sldId id="391" r:id="rId62"/>
    <p:sldId id="398" r:id="rId63"/>
    <p:sldId id="399" r:id="rId64"/>
    <p:sldId id="318" r:id="rId65"/>
    <p:sldId id="402" r:id="rId66"/>
    <p:sldId id="400" r:id="rId67"/>
    <p:sldId id="403" r:id="rId68"/>
    <p:sldId id="359" r:id="rId69"/>
    <p:sldId id="320" r:id="rId70"/>
    <p:sldId id="321" r:id="rId71"/>
    <p:sldId id="322" r:id="rId72"/>
    <p:sldId id="323" r:id="rId73"/>
    <p:sldId id="324" r:id="rId74"/>
    <p:sldId id="327" r:id="rId75"/>
    <p:sldId id="353" r:id="rId76"/>
    <p:sldId id="325" r:id="rId77"/>
    <p:sldId id="326" r:id="rId78"/>
    <p:sldId id="328" r:id="rId79"/>
    <p:sldId id="335" r:id="rId80"/>
    <p:sldId id="334" r:id="rId81"/>
    <p:sldId id="336" r:id="rId82"/>
    <p:sldId id="338" r:id="rId83"/>
    <p:sldId id="337" r:id="rId84"/>
    <p:sldId id="339" r:id="rId85"/>
    <p:sldId id="340" r:id="rId86"/>
    <p:sldId id="341" r:id="rId87"/>
    <p:sldId id="360" r:id="rId88"/>
    <p:sldId id="329" r:id="rId89"/>
    <p:sldId id="366" r:id="rId90"/>
    <p:sldId id="367" r:id="rId91"/>
    <p:sldId id="368" r:id="rId92"/>
    <p:sldId id="369" r:id="rId93"/>
    <p:sldId id="370" r:id="rId94"/>
    <p:sldId id="383" r:id="rId95"/>
    <p:sldId id="371" r:id="rId96"/>
    <p:sldId id="372" r:id="rId97"/>
    <p:sldId id="373" r:id="rId98"/>
    <p:sldId id="330" r:id="rId99"/>
    <p:sldId id="374" r:id="rId100"/>
    <p:sldId id="375" r:id="rId101"/>
    <p:sldId id="376" r:id="rId102"/>
    <p:sldId id="331" r:id="rId103"/>
    <p:sldId id="377" r:id="rId104"/>
    <p:sldId id="380" r:id="rId105"/>
    <p:sldId id="381" r:id="rId106"/>
    <p:sldId id="382" r:id="rId107"/>
    <p:sldId id="378" r:id="rId108"/>
    <p:sldId id="379" r:id="rId109"/>
    <p:sldId id="332" r:id="rId110"/>
    <p:sldId id="384" r:id="rId111"/>
    <p:sldId id="333" r:id="rId112"/>
    <p:sldId id="385" r:id="rId113"/>
    <p:sldId id="386" r:id="rId114"/>
    <p:sldId id="387" r:id="rId115"/>
    <p:sldId id="388" r:id="rId116"/>
    <p:sldId id="394" r:id="rId117"/>
    <p:sldId id="395" r:id="rId118"/>
    <p:sldId id="389" r:id="rId119"/>
    <p:sldId id="264" r:id="rId1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17A"/>
    <a:srgbClr val="002E8A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6" autoAdjust="0"/>
    <p:restoredTop sz="93015" autoAdjust="0"/>
  </p:normalViewPr>
  <p:slideViewPr>
    <p:cSldViewPr showGuides="1">
      <p:cViewPr varScale="1">
        <p:scale>
          <a:sx n="107" d="100"/>
          <a:sy n="107" d="100"/>
        </p:scale>
        <p:origin x="1704" y="108"/>
      </p:cViewPr>
      <p:guideLst>
        <p:guide orient="horz" pos="406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8ADF2-01A3-4BDB-9A05-C28FBBECCF9F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BD103-1232-42A1-9493-33D806159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683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D103-1232-42A1-9493-33D80615998E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72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656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762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41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3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3352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6984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722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72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724905"/>
            <a:ext cx="9000000" cy="72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33093" y="3373506"/>
            <a:ext cx="6660000" cy="72000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99242" y="3424308"/>
            <a:ext cx="6660000" cy="72000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 userDrawn="1"/>
        </p:nvGrpSpPr>
        <p:grpSpPr>
          <a:xfrm>
            <a:off x="2619316" y="2708920"/>
            <a:ext cx="3886638" cy="83820"/>
            <a:chOff x="2255081" y="2657478"/>
            <a:chExt cx="3886638" cy="83820"/>
          </a:xfrm>
        </p:grpSpPr>
        <p:sp>
          <p:nvSpPr>
            <p:cNvPr id="31" name="직사각형 3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 userDrawn="1"/>
        </p:nvGrpSpPr>
        <p:grpSpPr>
          <a:xfrm>
            <a:off x="2619317" y="3417188"/>
            <a:ext cx="3886638" cy="83820"/>
            <a:chOff x="2255081" y="2657478"/>
            <a:chExt cx="3886638" cy="83820"/>
          </a:xfrm>
        </p:grpSpPr>
        <p:sp>
          <p:nvSpPr>
            <p:cNvPr id="35" name="직사각형 34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36" name="직사각형 35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369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483768" y="2132856"/>
            <a:ext cx="4536504" cy="34563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810295" y="1921027"/>
            <a:ext cx="1368152" cy="432048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90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0" y="165"/>
            <a:ext cx="9144000" cy="144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 userDrawn="1"/>
        </p:nvGrpSpPr>
        <p:grpSpPr>
          <a:xfrm>
            <a:off x="0" y="6720162"/>
            <a:ext cx="9144000" cy="144000"/>
            <a:chOff x="2255081" y="2657478"/>
            <a:chExt cx="3886638" cy="83820"/>
          </a:xfrm>
        </p:grpSpPr>
        <p:sp>
          <p:nvSpPr>
            <p:cNvPr id="23" name="직사각형 22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4" name="직사각형 23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4467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>
            <a:off x="66169" y="74297"/>
            <a:ext cx="9000000" cy="10800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 userDrawn="1"/>
        </p:nvGrpSpPr>
        <p:grpSpPr>
          <a:xfrm>
            <a:off x="60897" y="6682570"/>
            <a:ext cx="9000000" cy="108000"/>
            <a:chOff x="2255081" y="2657478"/>
            <a:chExt cx="3886638" cy="83820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 rot="5400000">
            <a:off x="-3211694" y="3352570"/>
            <a:ext cx="6660000" cy="113872"/>
            <a:chOff x="2255081" y="2657478"/>
            <a:chExt cx="3886638" cy="83820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 userDrawn="1"/>
        </p:nvGrpSpPr>
        <p:grpSpPr>
          <a:xfrm rot="5400000">
            <a:off x="5678306" y="3403372"/>
            <a:ext cx="6660000" cy="113872"/>
            <a:chOff x="2255081" y="2657478"/>
            <a:chExt cx="3886638" cy="83820"/>
          </a:xfrm>
        </p:grpSpPr>
        <p:sp>
          <p:nvSpPr>
            <p:cNvPr id="27" name="직사각형 26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28" name="직사각형 27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0951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 userDrawn="1"/>
        </p:nvGrpSpPr>
        <p:grpSpPr>
          <a:xfrm rot="5400000">
            <a:off x="-3199987" y="3191515"/>
            <a:ext cx="6858001" cy="474970"/>
            <a:chOff x="2255081" y="2657478"/>
            <a:chExt cx="3886638" cy="83820"/>
          </a:xfrm>
        </p:grpSpPr>
        <p:sp>
          <p:nvSpPr>
            <p:cNvPr id="16" name="직사각형 15"/>
            <p:cNvSpPr/>
            <p:nvPr userDrawn="1"/>
          </p:nvSpPr>
          <p:spPr>
            <a:xfrm>
              <a:off x="2638139" y="2657662"/>
              <a:ext cx="3132596" cy="836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8517A"/>
                </a:solidFill>
              </a:endParaRPr>
            </a:p>
          </p:txBody>
        </p:sp>
        <p:sp>
          <p:nvSpPr>
            <p:cNvPr id="17" name="직사각형 16"/>
            <p:cNvSpPr/>
            <p:nvPr userDrawn="1"/>
          </p:nvSpPr>
          <p:spPr>
            <a:xfrm>
              <a:off x="2255081" y="2657478"/>
              <a:ext cx="383057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 userDrawn="1"/>
          </p:nvSpPr>
          <p:spPr>
            <a:xfrm>
              <a:off x="5760119" y="2657478"/>
              <a:ext cx="381600" cy="83820"/>
            </a:xfrm>
            <a:prstGeom prst="rect">
              <a:avLst/>
            </a:prstGeom>
            <a:solidFill>
              <a:srgbClr val="2851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4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-8965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8796368" y="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8796368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-8965" y="6502400"/>
            <a:ext cx="360000" cy="36000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284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200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3E76-8415-4965-B0CC-298C0CFA675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07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23E76-8415-4965-B0CC-298C0CFA6758}" type="datetimeFigureOut">
              <a:rPr lang="ko-KR" altLang="en-US" smtClean="0"/>
              <a:t>2018-10-11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4230F-C56B-46C1-A082-8F6E82EA06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99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60" r:id="rId4"/>
    <p:sldLayoutId id="2147483663" r:id="rId5"/>
    <p:sldLayoutId id="2147483661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jpeg"/><Relationship Id="rId4" Type="http://schemas.openxmlformats.org/officeDocument/2006/relationships/image" Target="../media/image3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jpe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jejuair.net/jejuair/kr/main.do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eg"/><Relationship Id="rId4" Type="http://schemas.openxmlformats.org/officeDocument/2006/relationships/image" Target="../media/image74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3932" y="2564904"/>
            <a:ext cx="3816424" cy="848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400" b="1" dirty="0" smtClean="0">
                <a:solidFill>
                  <a:schemeClr val="accent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JAJUAIR</a:t>
            </a:r>
            <a:endParaRPr lang="ko-KR" altLang="en-US" sz="4400" b="1" dirty="0"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840" y="5589240"/>
            <a:ext cx="2880608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장태훈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김유리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,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류광선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박혁규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BrowalliaUPC" panose="020B0604020202020204" pitchFamily="34" charset="-34"/>
                <a:cs typeface="BrowalliaUPC" panose="020B0604020202020204" pitchFamily="34" charset="-34"/>
              </a:rPr>
              <a:t>전진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023972" y="4035639"/>
            <a:ext cx="3096344" cy="4320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240918" y="4066997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KG ITBANK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66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3059832" y="3413603"/>
            <a:ext cx="5040560" cy="2215444"/>
            <a:chOff x="3059832" y="3413603"/>
            <a:chExt cx="5040560" cy="2215444"/>
          </a:xfrm>
        </p:grpSpPr>
        <p:cxnSp>
          <p:nvCxnSpPr>
            <p:cNvPr id="42" name="직선 연결선 41"/>
            <p:cNvCxnSpPr/>
            <p:nvPr/>
          </p:nvCxnSpPr>
          <p:spPr>
            <a:xfrm flipV="1">
              <a:off x="7857171" y="3413603"/>
              <a:ext cx="243221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8100392" y="3413603"/>
              <a:ext cx="0" cy="221544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H="1">
              <a:off x="3491880" y="5629047"/>
              <a:ext cx="460851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V="1">
              <a:off x="3491880" y="3573016"/>
              <a:ext cx="0" cy="205603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/>
            <p:nvPr/>
          </p:nvCxnSpPr>
          <p:spPr>
            <a:xfrm flipH="1">
              <a:off x="3059832" y="3573016"/>
              <a:ext cx="43204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7883935" y="4692284"/>
              <a:ext cx="216457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 flipV="1">
            <a:off x="4849575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 flipV="1">
            <a:off x="-9296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4287502" y="11663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3644" y="55764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주기능 데이터테이블</a:t>
            </a:r>
            <a:endParaRPr lang="ko-KR" altLang="en-US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6847" y="5533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272524" y="1340767"/>
            <a:ext cx="6598663" cy="5184577"/>
            <a:chOff x="1285272" y="1340767"/>
            <a:chExt cx="6598663" cy="51845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272" y="1340767"/>
              <a:ext cx="1800000" cy="30252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697" y="1340768"/>
              <a:ext cx="1800000" cy="36075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272" y="4732751"/>
              <a:ext cx="1800000" cy="17925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3935" y="4484525"/>
              <a:ext cx="1800000" cy="457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7171" y="2941303"/>
              <a:ext cx="1800000" cy="10512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6" name="직선 화살표 연결선 15"/>
          <p:cNvCxnSpPr/>
          <p:nvPr/>
        </p:nvCxnSpPr>
        <p:spPr>
          <a:xfrm>
            <a:off x="3085272" y="1700808"/>
            <a:ext cx="5654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3097984" y="2856784"/>
            <a:ext cx="540000" cy="22284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2142804" y="1212900"/>
            <a:ext cx="2450360" cy="1224136"/>
            <a:chOff x="2142804" y="1212900"/>
            <a:chExt cx="2450360" cy="1224136"/>
          </a:xfrm>
          <a:solidFill>
            <a:schemeClr val="bg1">
              <a:lumMod val="95000"/>
              <a:alpha val="70000"/>
            </a:schemeClr>
          </a:solidFill>
        </p:grpSpPr>
        <p:sp>
          <p:nvSpPr>
            <p:cNvPr id="32" name="직사각형 31"/>
            <p:cNvSpPr/>
            <p:nvPr/>
          </p:nvSpPr>
          <p:spPr>
            <a:xfrm>
              <a:off x="2142804" y="1212900"/>
              <a:ext cx="2450360" cy="1224136"/>
            </a:xfrm>
            <a:prstGeom prst="rect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359912" y="1501802"/>
              <a:ext cx="2016143" cy="6001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고객 아이디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</a:t>
              </a:r>
              <a:r>
                <a:rPr lang="en-US" altLang="ko-KR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한글 성명</a:t>
              </a:r>
              <a:r>
                <a:rPr lang="en-US" altLang="ko-KR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,</a:t>
              </a:r>
            </a:p>
            <a:p>
              <a:r>
                <a:rPr lang="ko-KR" altLang="en-US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영문성명</a:t>
              </a:r>
              <a:r>
                <a:rPr lang="en-US" altLang="ko-KR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여권번호 등 </a:t>
              </a:r>
              <a:endPara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ko-KR" altLang="en-US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고객정보 전달</a:t>
              </a:r>
              <a:endPara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170687" y="5013176"/>
            <a:ext cx="2450360" cy="1224136"/>
            <a:chOff x="2170687" y="4437112"/>
            <a:chExt cx="2450360" cy="1224136"/>
          </a:xfrm>
        </p:grpSpPr>
        <p:sp>
          <p:nvSpPr>
            <p:cNvPr id="34" name="직사각형 33"/>
            <p:cNvSpPr/>
            <p:nvPr/>
          </p:nvSpPr>
          <p:spPr>
            <a:xfrm>
              <a:off x="2170687" y="4437112"/>
              <a:ext cx="2450360" cy="1224136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59912" y="4726885"/>
              <a:ext cx="206807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err="1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편명</a:t>
              </a:r>
              <a:r>
                <a:rPr lang="en-US" altLang="ko-KR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출발일</a:t>
              </a:r>
              <a:r>
                <a:rPr lang="en-US" altLang="ko-KR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,</a:t>
              </a:r>
            </a:p>
            <a:p>
              <a:r>
                <a:rPr lang="ko-KR" altLang="en-US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출발시간</a:t>
              </a:r>
              <a:r>
                <a:rPr lang="en-US" altLang="ko-KR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도착시간 등</a:t>
              </a:r>
              <a:endPara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ko-KR" altLang="en-US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항공편정보 전달</a:t>
              </a:r>
              <a:endPara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cxnSp>
        <p:nvCxnSpPr>
          <p:cNvPr id="39" name="직선 화살표 연결선 38"/>
          <p:cNvCxnSpPr/>
          <p:nvPr/>
        </p:nvCxnSpPr>
        <p:spPr>
          <a:xfrm>
            <a:off x="5444270" y="3413603"/>
            <a:ext cx="58833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12" idx="1"/>
          </p:cNvCxnSpPr>
          <p:nvPr/>
        </p:nvCxnSpPr>
        <p:spPr>
          <a:xfrm>
            <a:off x="5444270" y="4713275"/>
            <a:ext cx="62691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5541803" y="1412776"/>
            <a:ext cx="2450360" cy="1224136"/>
            <a:chOff x="2142804" y="1212900"/>
            <a:chExt cx="2450360" cy="1224136"/>
          </a:xfrm>
          <a:solidFill>
            <a:schemeClr val="bg1">
              <a:lumMod val="95000"/>
              <a:alpha val="70000"/>
            </a:schemeClr>
          </a:solidFill>
        </p:grpSpPr>
        <p:sp>
          <p:nvSpPr>
            <p:cNvPr id="55" name="직사각형 54"/>
            <p:cNvSpPr/>
            <p:nvPr/>
          </p:nvSpPr>
          <p:spPr>
            <a:xfrm>
              <a:off x="2142804" y="1212900"/>
              <a:ext cx="2450360" cy="1224136"/>
            </a:xfrm>
            <a:prstGeom prst="rect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359912" y="1501802"/>
              <a:ext cx="2016143" cy="6001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고객 아이디</a:t>
              </a:r>
              <a:r>
                <a:rPr lang="en-US" altLang="ko-KR" sz="11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,</a:t>
              </a:r>
              <a:r>
                <a:rPr lang="en-US" altLang="ko-KR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예매내용</a:t>
              </a:r>
              <a:r>
                <a:rPr lang="en-US" altLang="ko-KR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,</a:t>
              </a:r>
            </a:p>
            <a:p>
              <a:r>
                <a:rPr lang="ko-KR" altLang="en-US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적용포인트</a:t>
              </a:r>
              <a:r>
                <a:rPr lang="en-US" altLang="ko-KR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ko-KR" altLang="en-US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고객 이름 등 </a:t>
              </a:r>
              <a:endPara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ko-KR" altLang="en-US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포인트 적용검색 정보 전달</a:t>
              </a:r>
              <a:endParaRPr lang="ko-KR" altLang="en-US" sz="11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5553678" y="5016979"/>
            <a:ext cx="2450360" cy="12241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748674" y="5387587"/>
            <a:ext cx="2036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고객 등급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누적포인트</a:t>
            </a:r>
            <a:r>
              <a: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1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탑승횟수 계산 정보 전달</a:t>
            </a:r>
            <a:endParaRPr lang="ko-KR" altLang="en-US" sz="11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87624" y="1079952"/>
            <a:ext cx="1630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회원 정보 테이블</a:t>
            </a:r>
            <a:endParaRPr lang="ko-KR" altLang="en-US" sz="11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87624" y="4463534"/>
            <a:ext cx="1404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항공편 정보 테이블</a:t>
            </a:r>
            <a:endParaRPr lang="ko-KR" altLang="en-US" sz="11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65976" y="1124744"/>
            <a:ext cx="158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 테이블</a:t>
            </a:r>
            <a:endParaRPr lang="ko-KR" altLang="en-US" sz="11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940152" y="2663334"/>
            <a:ext cx="1107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포인트 테이블</a:t>
            </a:r>
            <a:endParaRPr lang="ko-KR" altLang="en-US" sz="11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011927" y="4247510"/>
            <a:ext cx="1440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회원 등급 테이블</a:t>
            </a:r>
            <a:endParaRPr lang="ko-KR" altLang="en-US" sz="11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25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여행상품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" y="1340768"/>
            <a:ext cx="7560000" cy="512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0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여행상품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001" y="975157"/>
            <a:ext cx="6840000" cy="562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0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3035" y="489286"/>
            <a:ext cx="4779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포인트 마일리지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890" y="1228760"/>
            <a:ext cx="5400000" cy="493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3035" y="489286"/>
            <a:ext cx="4779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포인트 마일리지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1" y="1268760"/>
            <a:ext cx="5400000" cy="495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9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3035" y="489286"/>
            <a:ext cx="4779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포인트 마일리지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890" y="1196752"/>
            <a:ext cx="5400000" cy="49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3035" y="489286"/>
            <a:ext cx="4779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포인트 마일리지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890" y="1268760"/>
            <a:ext cx="5400000" cy="49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3035" y="489286"/>
            <a:ext cx="4779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포인트 마일리지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890" y="1124744"/>
            <a:ext cx="5400000" cy="49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3035" y="489286"/>
            <a:ext cx="4779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포인트 마일리지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001" y="1268760"/>
            <a:ext cx="5400000" cy="49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9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73035" y="489286"/>
            <a:ext cx="4779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포인트 마일리지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890" y="1340768"/>
            <a:ext cx="5400000" cy="49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9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회사소개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1" y="941458"/>
            <a:ext cx="7560000" cy="55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7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V="1">
            <a:off x="4849575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 flipV="1">
            <a:off x="-9296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4287502" y="11663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3644" y="55764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부</a:t>
            </a:r>
            <a:r>
              <a:rPr lang="ko-KR" altLang="en-US" sz="2400" spc="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기능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데이터테이블</a:t>
            </a:r>
            <a:endParaRPr lang="ko-KR" altLang="en-US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6847" y="5533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394284" y="1268760"/>
            <a:ext cx="4262338" cy="4527254"/>
            <a:chOff x="2394284" y="1268760"/>
            <a:chExt cx="4262338" cy="4527254"/>
          </a:xfrm>
        </p:grpSpPr>
        <p:grpSp>
          <p:nvGrpSpPr>
            <p:cNvPr id="12" name="그룹 11"/>
            <p:cNvGrpSpPr/>
            <p:nvPr/>
          </p:nvGrpSpPr>
          <p:grpSpPr>
            <a:xfrm>
              <a:off x="2469159" y="1498643"/>
              <a:ext cx="4187463" cy="4297371"/>
              <a:chOff x="2210127" y="1499088"/>
              <a:chExt cx="4187463" cy="4297371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7590" y="1499088"/>
                <a:ext cx="1800000" cy="28346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0127" y="4939316"/>
                <a:ext cx="1800000" cy="8571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0127" y="1515783"/>
                <a:ext cx="1800000" cy="30252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7590" y="4810745"/>
                <a:ext cx="1800000" cy="9857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</p:pic>
        </p:grpSp>
        <p:cxnSp>
          <p:nvCxnSpPr>
            <p:cNvPr id="14" name="직선 화살표 연결선 13"/>
            <p:cNvCxnSpPr/>
            <p:nvPr/>
          </p:nvCxnSpPr>
          <p:spPr>
            <a:xfrm>
              <a:off x="4269159" y="2348880"/>
              <a:ext cx="5873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4287502" y="4005064"/>
              <a:ext cx="2753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4562891" y="4005064"/>
              <a:ext cx="0" cy="12980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endCxn id="11" idx="1"/>
            </p:cNvCxnSpPr>
            <p:nvPr/>
          </p:nvCxnSpPr>
          <p:spPr>
            <a:xfrm>
              <a:off x="4562830" y="5303157"/>
              <a:ext cx="2937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411760" y="1268760"/>
              <a:ext cx="15121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회원정보 테이블</a:t>
              </a:r>
              <a:endParaRPr lang="ko-KR" altLang="en-US" sz="1100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52164" y="1268760"/>
              <a:ext cx="1692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고객센터 관리 테이블</a:t>
              </a:r>
              <a:endParaRPr lang="ko-KR" altLang="en-US" sz="1100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94284" y="4716000"/>
              <a:ext cx="16976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공지사항 관리 테이블</a:t>
              </a:r>
              <a:endParaRPr lang="ko-KR" altLang="en-US" sz="1100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41707" y="4569539"/>
              <a:ext cx="16304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이벤트 관리 테이블</a:t>
              </a:r>
              <a:endParaRPr lang="ko-KR" altLang="en-US" sz="1100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4269159" y="4333289"/>
              <a:ext cx="1560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4425166" y="4333289"/>
              <a:ext cx="0" cy="1034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endCxn id="5" idx="3"/>
            </p:cNvCxnSpPr>
            <p:nvPr/>
          </p:nvCxnSpPr>
          <p:spPr>
            <a:xfrm flipH="1">
              <a:off x="4269159" y="5367442"/>
              <a:ext cx="15600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541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회사소개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1" y="916793"/>
            <a:ext cx="7560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8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약관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1" y="854455"/>
            <a:ext cx="7560000" cy="581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7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약관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1" y="941458"/>
            <a:ext cx="7560000" cy="577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3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약관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" y="941458"/>
            <a:ext cx="7560000" cy="582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0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약관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" y="915495"/>
            <a:ext cx="7560000" cy="55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0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2895327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프로그램 시연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99748" y="5615662"/>
            <a:ext cx="1944216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JAJUAIR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86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2895327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소감 </a:t>
            </a:r>
            <a:r>
              <a:rPr lang="ko-KR" altLang="en-US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보완점</a:t>
            </a:r>
            <a:endParaRPr lang="en-US" altLang="ko-KR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99748" y="5615662"/>
            <a:ext cx="1944216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JAJUAIR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69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511659" y="2132856"/>
            <a:ext cx="6408712" cy="32943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소감 및 보완점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3688" y="2564904"/>
            <a:ext cx="5904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Jquery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와 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Ajax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구현의 어려움과 검색의 중요성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형상관리의 어려움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진행간 정확하고 세밀한 계획수립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필요성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몇몇 사이트의 미완성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몇몇 오류 미해결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82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2895327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QnA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99748" y="5615662"/>
            <a:ext cx="1944216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JAJUAIR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417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66126" y="3197919"/>
            <a:ext cx="4194106" cy="66312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466126" y="3161908"/>
            <a:ext cx="4194106" cy="45720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5900" y="2924944"/>
            <a:ext cx="4392488" cy="900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200" b="1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Thank You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35661" y="6177405"/>
            <a:ext cx="1944216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JAJUAIR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69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V="1">
            <a:off x="4849575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 flipV="1">
            <a:off x="-9296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4287502" y="11663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3644" y="55764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부</a:t>
            </a:r>
            <a:r>
              <a:rPr lang="ko-KR" altLang="en-US" sz="2400" spc="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기능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데이터테이블</a:t>
            </a:r>
            <a:endParaRPr lang="ko-KR" altLang="en-US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6847" y="5533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394284" y="1268760"/>
            <a:ext cx="4262338" cy="4527254"/>
            <a:chOff x="2394284" y="1268760"/>
            <a:chExt cx="4262338" cy="4527254"/>
          </a:xfrm>
        </p:grpSpPr>
        <p:grpSp>
          <p:nvGrpSpPr>
            <p:cNvPr id="12" name="그룹 11"/>
            <p:cNvGrpSpPr/>
            <p:nvPr/>
          </p:nvGrpSpPr>
          <p:grpSpPr>
            <a:xfrm>
              <a:off x="2469159" y="1498643"/>
              <a:ext cx="4187463" cy="4297371"/>
              <a:chOff x="2210127" y="1499088"/>
              <a:chExt cx="4187463" cy="4297371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7590" y="1499088"/>
                <a:ext cx="1800000" cy="28346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0127" y="4939316"/>
                <a:ext cx="1800000" cy="8571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0127" y="1515783"/>
                <a:ext cx="1800000" cy="30252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7590" y="4810745"/>
                <a:ext cx="1800000" cy="9857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</p:pic>
        </p:grpSp>
        <p:cxnSp>
          <p:nvCxnSpPr>
            <p:cNvPr id="14" name="직선 화살표 연결선 13"/>
            <p:cNvCxnSpPr/>
            <p:nvPr/>
          </p:nvCxnSpPr>
          <p:spPr>
            <a:xfrm>
              <a:off x="4269159" y="2348880"/>
              <a:ext cx="5873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4287502" y="4005064"/>
              <a:ext cx="27532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4562891" y="4005064"/>
              <a:ext cx="0" cy="12980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endCxn id="11" idx="1"/>
            </p:cNvCxnSpPr>
            <p:nvPr/>
          </p:nvCxnSpPr>
          <p:spPr>
            <a:xfrm>
              <a:off x="4562830" y="5303157"/>
              <a:ext cx="29379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411760" y="1268760"/>
              <a:ext cx="151216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회원정보 테이블</a:t>
              </a:r>
              <a:endParaRPr lang="ko-KR" altLang="en-US" sz="1100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52164" y="1268760"/>
              <a:ext cx="169204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고객센터 관리 테이블</a:t>
              </a:r>
              <a:endParaRPr lang="ko-KR" altLang="en-US" sz="1100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94284" y="4716000"/>
              <a:ext cx="16976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공지사항 관리 테이블</a:t>
              </a:r>
              <a:endParaRPr lang="ko-KR" altLang="en-US" sz="1100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41707" y="4569539"/>
              <a:ext cx="16304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b="1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이벤트 관리 테이블</a:t>
              </a:r>
              <a:endParaRPr lang="ko-KR" altLang="en-US" sz="1100" b="1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4269159" y="4333289"/>
              <a:ext cx="1560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4425166" y="4333289"/>
              <a:ext cx="0" cy="10341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endCxn id="5" idx="3"/>
            </p:cNvCxnSpPr>
            <p:nvPr/>
          </p:nvCxnSpPr>
          <p:spPr>
            <a:xfrm flipH="1">
              <a:off x="4269159" y="5367442"/>
              <a:ext cx="15600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6527135" y="2996952"/>
            <a:ext cx="2450360" cy="1224136"/>
            <a:chOff x="2142804" y="1212900"/>
            <a:chExt cx="2450360" cy="1224136"/>
          </a:xfrm>
          <a:solidFill>
            <a:schemeClr val="bg1">
              <a:lumMod val="95000"/>
              <a:alpha val="70000"/>
            </a:schemeClr>
          </a:solidFill>
        </p:grpSpPr>
        <p:sp>
          <p:nvSpPr>
            <p:cNvPr id="29" name="직사각형 28"/>
            <p:cNvSpPr/>
            <p:nvPr/>
          </p:nvSpPr>
          <p:spPr>
            <a:xfrm>
              <a:off x="2142804" y="1212900"/>
              <a:ext cx="2450360" cy="1224136"/>
            </a:xfrm>
            <a:prstGeom prst="rect">
              <a:avLst/>
            </a:prstGeom>
            <a:grp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59912" y="1501802"/>
              <a:ext cx="2016143" cy="6001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고객 아이디</a:t>
              </a:r>
              <a:r>
                <a:rPr lang="en-US" altLang="ko-KR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또는</a:t>
              </a:r>
              <a:r>
                <a:rPr lang="en-US" altLang="ko-KR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1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한글 성명을 전달 받아 운영자와 사용자를 구분하여 데이터 관리 </a:t>
              </a:r>
              <a:endParaRPr lang="en-US" altLang="ko-KR" sz="1100" dirty="0" smtClean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34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13666" y="2782669"/>
            <a:ext cx="471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Class Diagram</a:t>
            </a:r>
            <a:endParaRPr lang="ko-KR" altLang="en-US" sz="3600" spc="300" dirty="0">
              <a:latin typeface="HY견고딕" panose="02030600000101010101" pitchFamily="18" charset="-127"/>
              <a:ea typeface="HY견고딕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99748" y="5615662"/>
            <a:ext cx="1944216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JAJUAIR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43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V="1">
            <a:off x="4849575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 flipV="1">
            <a:off x="-9296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4287502" y="11663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3644" y="55764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회원 정보 관리</a:t>
            </a:r>
            <a:endParaRPr lang="ko-KR" altLang="en-US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6847" y="5533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35661" y="6177405"/>
            <a:ext cx="1944216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JAJUAIR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289" y="1089856"/>
            <a:ext cx="581313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6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V="1">
            <a:off x="4849575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 flipV="1">
            <a:off x="-9296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4287502" y="11663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3644" y="55764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endParaRPr lang="ko-KR" altLang="en-US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6847" y="5533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1" y="1038342"/>
            <a:ext cx="6480720" cy="54695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35661" y="6177405"/>
            <a:ext cx="1944216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JAJUAIR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187624" y="980728"/>
            <a:ext cx="3960440" cy="3528392"/>
            <a:chOff x="1187624" y="980728"/>
            <a:chExt cx="3960440" cy="3528392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1187624" y="980728"/>
              <a:ext cx="396044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5148064" y="1019310"/>
              <a:ext cx="0" cy="348981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H="1">
              <a:off x="1188064" y="4509120"/>
              <a:ext cx="3960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1187624" y="980728"/>
              <a:ext cx="440" cy="352839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그룹 46"/>
          <p:cNvGrpSpPr/>
          <p:nvPr/>
        </p:nvGrpSpPr>
        <p:grpSpPr>
          <a:xfrm>
            <a:off x="3995936" y="980728"/>
            <a:ext cx="2592288" cy="5616624"/>
            <a:chOff x="3995936" y="980728"/>
            <a:chExt cx="2592288" cy="5616624"/>
          </a:xfrm>
        </p:grpSpPr>
        <p:cxnSp>
          <p:nvCxnSpPr>
            <p:cNvPr id="36" name="직선 연결선 35"/>
            <p:cNvCxnSpPr/>
            <p:nvPr/>
          </p:nvCxnSpPr>
          <p:spPr>
            <a:xfrm>
              <a:off x="5220072" y="980728"/>
              <a:ext cx="1368152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6588224" y="980728"/>
              <a:ext cx="0" cy="5616624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flipH="1">
              <a:off x="3995936" y="6597352"/>
              <a:ext cx="2592288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V="1">
              <a:off x="3995936" y="4545352"/>
              <a:ext cx="0" cy="205200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3995936" y="4545352"/>
              <a:ext cx="1224136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V="1">
              <a:off x="5220072" y="980728"/>
              <a:ext cx="0" cy="3564624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42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V="1">
            <a:off x="4849575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 flipV="1">
            <a:off x="-9296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4287502" y="11663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3644" y="55764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포인트 관리</a:t>
            </a:r>
            <a:endParaRPr lang="ko-KR" altLang="en-US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6847" y="5533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35661" y="6177405"/>
            <a:ext cx="1944216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JAJUAIR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41" y="1019310"/>
            <a:ext cx="64389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7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V="1">
            <a:off x="4849575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 flipV="1">
            <a:off x="-9296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4287502" y="11663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3644" y="55764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이벤트 관리</a:t>
            </a:r>
            <a:endParaRPr lang="ko-KR" altLang="en-US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6847" y="5533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35661" y="6177405"/>
            <a:ext cx="1944216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JAJUAIR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933" y="1139335"/>
            <a:ext cx="5675916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3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V="1">
            <a:off x="4849575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 flipV="1">
            <a:off x="-9296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4287502" y="11663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3644" y="55764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공지사항 관리</a:t>
            </a:r>
            <a:endParaRPr lang="ko-KR" altLang="en-US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6847" y="5533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35661" y="6177405"/>
            <a:ext cx="1944216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JAJUAIR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28" y="1340768"/>
            <a:ext cx="5902456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V="1">
            <a:off x="4849575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 flipV="1">
            <a:off x="-9296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4287502" y="11663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3644" y="55764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고객센터 관리</a:t>
            </a:r>
            <a:endParaRPr lang="ko-KR" altLang="en-US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6847" y="5533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35661" y="6177405"/>
            <a:ext cx="1944216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JAJUAIR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19" y="1142674"/>
            <a:ext cx="4727674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8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564193" y="1889102"/>
            <a:ext cx="3998258" cy="38626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63907" y="1853091"/>
            <a:ext cx="3998544" cy="45719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82959" y="1844824"/>
            <a:ext cx="40052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개발목표</a:t>
            </a:r>
            <a:endParaRPr lang="en-US" altLang="ko-KR" sz="2000" b="1" spc="3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10803020104030203" pitchFamily="2" charset="-79"/>
            </a:endParaRPr>
          </a:p>
          <a:p>
            <a:pPr marL="457200" indent="-457200" algn="ctr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개발환경</a:t>
            </a:r>
          </a:p>
          <a:p>
            <a:pPr marL="400050" indent="-400050" algn="ctr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2000" b="1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테이블</a:t>
            </a:r>
            <a:endParaRPr lang="en-US" altLang="ko-KR" sz="2000" b="1" spc="3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10803020104030203" pitchFamily="2" charset="-79"/>
            </a:endParaRPr>
          </a:p>
          <a:p>
            <a:pPr marL="400050" indent="-400050" algn="ctr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b="1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Class Diagram</a:t>
            </a:r>
          </a:p>
          <a:p>
            <a:pPr marL="400050" indent="-400050" algn="ctr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프로그램 기능</a:t>
            </a:r>
            <a:endParaRPr lang="en-US" altLang="ko-KR" sz="2000" b="1" spc="3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10803020104030203" pitchFamily="2" charset="-79"/>
            </a:endParaRPr>
          </a:p>
          <a:p>
            <a:pPr marL="400050" indent="-400050" algn="ctr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b="1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프로그램 시연</a:t>
            </a:r>
            <a:endParaRPr lang="en-US" altLang="ko-KR" sz="2000" b="1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1800" y="620688"/>
            <a:ext cx="3456384" cy="1102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4000" b="1" spc="300" dirty="0" smtClean="0">
                <a:solidFill>
                  <a:srgbClr val="28517A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Index</a:t>
            </a:r>
            <a:endParaRPr lang="ko-KR" altLang="en-US" sz="4000" b="1" spc="300" dirty="0" smtClean="0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012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V="1">
            <a:off x="4849575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 flipV="1">
            <a:off x="-9296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4287502" y="11663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3644" y="55764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etc</a:t>
            </a:r>
            <a:endParaRPr lang="ko-KR" altLang="en-US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6847" y="5533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35661" y="6177405"/>
            <a:ext cx="1944216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JAJUAIR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21" y="1124744"/>
            <a:ext cx="52959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7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2895327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프로그램 기능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주기능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99748" y="5615662"/>
            <a:ext cx="1944216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JAJUAIR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838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메인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65" y="881501"/>
            <a:ext cx="4882052" cy="594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2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회원가입 및 로그인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0" y="1196752"/>
            <a:ext cx="8312822" cy="410445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958935" y="1196752"/>
            <a:ext cx="383464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91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회원가입 및 로그인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64" y="2780928"/>
            <a:ext cx="8563966" cy="100811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884368" y="2780927"/>
            <a:ext cx="576064" cy="288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728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회원가입 및 로그인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08720"/>
            <a:ext cx="4680000" cy="557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6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회원가입 및 로그인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91" y="908720"/>
            <a:ext cx="4680000" cy="553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0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회원가입 및 로그인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64" y="1988840"/>
            <a:ext cx="8563966" cy="100811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452320" y="1988503"/>
            <a:ext cx="576064" cy="288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08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회원가입 및 로그인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76872"/>
            <a:ext cx="4680000" cy="194170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906" y="2271818"/>
            <a:ext cx="3240000" cy="918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11560" y="3645024"/>
            <a:ext cx="100811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72" y="3269932"/>
            <a:ext cx="3240000" cy="930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547906" y="1988840"/>
            <a:ext cx="24804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유효성 검사</a:t>
            </a:r>
            <a:endParaRPr lang="ko-KR" altLang="en-US" sz="11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27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회원가입 및 로그인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76872"/>
            <a:ext cx="4680000" cy="194170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11560" y="3645024"/>
            <a:ext cx="100811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906" y="2777796"/>
            <a:ext cx="3240000" cy="9392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533203" y="2516186"/>
            <a:ext cx="1760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로그인 </a:t>
            </a:r>
            <a:r>
              <a:rPr lang="ko-KR" altLang="en-US" sz="1100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성공시</a:t>
            </a:r>
            <a:endParaRPr lang="ko-KR" altLang="en-US" sz="11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43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2782669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3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개발목표</a:t>
            </a:r>
            <a:endParaRPr lang="ko-KR" altLang="en-US" sz="3600" spc="300" dirty="0">
              <a:latin typeface="HY견고딕" panose="02030600000101010101" pitchFamily="18" charset="-127"/>
              <a:ea typeface="HY견고딕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99748" y="5615662"/>
            <a:ext cx="1944216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JAJUAIR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3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회원가입 및 로그인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76872"/>
            <a:ext cx="4680000" cy="194170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11560" y="3645024"/>
            <a:ext cx="100811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906" y="2777796"/>
            <a:ext cx="3240000" cy="9392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5533203" y="2516186"/>
            <a:ext cx="17603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로그인 </a:t>
            </a:r>
            <a:r>
              <a:rPr lang="ko-KR" altLang="en-US" sz="1100" b="1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실패시</a:t>
            </a:r>
            <a:endParaRPr lang="ko-KR" altLang="en-US" sz="11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46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회원가입 및 로그인</a:t>
            </a:r>
            <a:endParaRPr lang="en-US" altLang="ko-KR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91" y="1772816"/>
            <a:ext cx="8280000" cy="96124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668344" y="1788074"/>
            <a:ext cx="648072" cy="272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891" y="3324717"/>
            <a:ext cx="3240000" cy="9298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975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endParaRPr lang="en-US" altLang="ko-KR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1960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40" y="1196752"/>
            <a:ext cx="8312822" cy="410445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051720" y="3140968"/>
            <a:ext cx="525658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988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4" y="1268800"/>
            <a:ext cx="7720714" cy="7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6136" y="2276872"/>
            <a:ext cx="26271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메인화면</a:t>
            </a:r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예매 패널에서 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출발지부터 선택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5576" y="1556792"/>
            <a:ext cx="100811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012637"/>
            <a:ext cx="7560000" cy="32246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화살표 연결선 11"/>
          <p:cNvCxnSpPr>
            <a:stCxn id="9" idx="2"/>
          </p:cNvCxnSpPr>
          <p:nvPr/>
        </p:nvCxnSpPr>
        <p:spPr>
          <a:xfrm>
            <a:off x="1259632" y="1844824"/>
            <a:ext cx="0" cy="11678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80112" y="6320933"/>
            <a:ext cx="26271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출발지 패널 생성 및 출발지 선택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71600" y="3573016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68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" y="1556792"/>
            <a:ext cx="7560000" cy="3195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899592" y="4365104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87824" y="2060848"/>
            <a:ext cx="504056" cy="206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23952" y="5085184"/>
            <a:ext cx="31683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출발지 선택 후 출발지 팝업 종료</a:t>
            </a:r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도착지 팝업 자동 실행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47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68045" y="3462441"/>
            <a:ext cx="31683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도착지 선택 시 도착지 선택 팝업 종료</a:t>
            </a:r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1" y="2310313"/>
            <a:ext cx="7560000" cy="7119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844806" y="2602435"/>
            <a:ext cx="827948" cy="283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12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71291" y="2702884"/>
            <a:ext cx="31683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가는 날 선택 시 달력 출력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47" y="1550756"/>
            <a:ext cx="7560000" cy="7119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847054" y="1841863"/>
            <a:ext cx="827948" cy="283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1" y="3284984"/>
            <a:ext cx="7560000" cy="1912087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3261028" y="2118977"/>
            <a:ext cx="0" cy="11678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32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39550" y="3284984"/>
            <a:ext cx="10033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날짜 선택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" y="1196752"/>
            <a:ext cx="7560000" cy="19120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03" y="4077072"/>
            <a:ext cx="7560000" cy="7056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635896" y="2564904"/>
            <a:ext cx="2160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3743908" y="2702883"/>
            <a:ext cx="0" cy="166222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915816" y="4365104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763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54" y="4140884"/>
            <a:ext cx="7560000" cy="6861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1" y="1394984"/>
            <a:ext cx="7560000" cy="1890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39550" y="3284984"/>
            <a:ext cx="10033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날짜 선택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64044" y="2904051"/>
            <a:ext cx="2160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4479556" y="3706585"/>
            <a:ext cx="0" cy="65851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022831" y="4365104"/>
            <a:ext cx="936104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479556" y="3706585"/>
            <a:ext cx="1892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6372056" y="3048067"/>
            <a:ext cx="0" cy="6585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431938" y="4365104"/>
            <a:ext cx="910953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74814" y="5054986"/>
            <a:ext cx="26187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날짜 선택 완료 후 예매하기 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버튼 클릭 시 다음 단계 진입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51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(Step1)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1" y="1106912"/>
            <a:ext cx="7200000" cy="421567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670903" y="4725144"/>
            <a:ext cx="1557281" cy="46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8184" y="5363230"/>
            <a:ext cx="25564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구간설정 및 날짜 지정 후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검색 클릭</a:t>
            </a:r>
            <a:endParaRPr lang="en-US" altLang="ko-KR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7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V="1">
            <a:off x="4849575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 flipV="1">
            <a:off x="-9296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4287502" y="11663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3644" y="55764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</a:t>
            </a:r>
            <a:r>
              <a:rPr lang="ko-KR" altLang="en-US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발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목표</a:t>
            </a:r>
            <a:endParaRPr lang="ko-KR" altLang="en-US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6847" y="5533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51720" y="1772816"/>
            <a:ext cx="54006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1720" y="1763524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1. Tomcat 8.5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활용한 웹 서버 구축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51720" y="2179229"/>
            <a:ext cx="54006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51720" y="2169937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Spring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활용하여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MVC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모델을 적용한 웹 사이트 구축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51720" y="2603948"/>
            <a:ext cx="54006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1720" y="2594656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3. JavaScript, HTML5, CSS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이용한 웹 디자인 구성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051720" y="3028667"/>
            <a:ext cx="54006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1720" y="3019375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en-US" altLang="ko-KR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Jquery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Ajax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웹 기술 적용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051720" y="3447968"/>
            <a:ext cx="54006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1720" y="3438676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5. Oracle Database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활용한 데이터 베이스 구축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051720" y="3867269"/>
            <a:ext cx="54006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51720" y="3857977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6. </a:t>
            </a:r>
            <a:r>
              <a:rPr lang="en-US" altLang="ko-KR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Mybatis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활용한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ORM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관리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051720" y="4283213"/>
            <a:ext cx="5400600" cy="360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51720" y="4273921"/>
            <a:ext cx="54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7. GitHub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를 이용한 프로젝트 형상관리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006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울릉도B" panose="02030600000101010101" pitchFamily="18" charset="-127"/>
                <a:ea typeface="HY울릉도B" panose="02030600000101010101" pitchFamily="18" charset="-127"/>
              </a:rPr>
              <a:t>항공권 예매</a:t>
            </a:r>
            <a:r>
              <a:rPr lang="en-US" altLang="ko-KR" sz="2400" spc="300" dirty="0">
                <a:latin typeface="HY울릉도B" panose="02030600000101010101" pitchFamily="18" charset="-127"/>
                <a:ea typeface="HY울릉도B" panose="02030600000101010101" pitchFamily="18" charset="-127"/>
              </a:rPr>
              <a:t> (Step1)</a:t>
            </a:r>
            <a:endParaRPr lang="en-US" altLang="ko-KR" sz="2400" spc="300" dirty="0" smtClean="0"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663644" y="908720"/>
            <a:ext cx="3953569" cy="5899359"/>
            <a:chOff x="2994695" y="908720"/>
            <a:chExt cx="3136392" cy="389875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4695" y="2420888"/>
              <a:ext cx="3136392" cy="238658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3696" y="908720"/>
              <a:ext cx="2566416" cy="1502664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2663644" y="3196842"/>
            <a:ext cx="3420524" cy="36112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80068" y="2996952"/>
            <a:ext cx="25564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울릉도B" panose="02030600000101010101" pitchFamily="18" charset="-127"/>
                <a:ea typeface="HY울릉도B" panose="02030600000101010101" pitchFamily="18" charset="-127"/>
              </a:rPr>
              <a:t>선택한 구간과 날짜에 맞는</a:t>
            </a:r>
            <a:endParaRPr lang="en-US" altLang="ko-KR" sz="1300" dirty="0" smtClean="0">
              <a:latin typeface="HY울릉도B" panose="02030600000101010101" pitchFamily="18" charset="-127"/>
              <a:ea typeface="HY울릉도B" panose="02030600000101010101" pitchFamily="18" charset="-127"/>
            </a:endParaRPr>
          </a:p>
          <a:p>
            <a:r>
              <a:rPr lang="ko-KR" altLang="en-US" sz="1300" dirty="0" smtClean="0">
                <a:latin typeface="HY울릉도B" panose="02030600000101010101" pitchFamily="18" charset="-127"/>
                <a:ea typeface="HY울릉도B" panose="02030600000101010101" pitchFamily="18" charset="-127"/>
              </a:rPr>
              <a:t>운임요금 정보출력</a:t>
            </a:r>
            <a:endParaRPr lang="en-US" altLang="ko-KR" sz="1300" dirty="0"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85140" y="3244334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HY견고딕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86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18" y="1094583"/>
            <a:ext cx="6534146" cy="489654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r>
              <a:rPr lang="en-US" altLang="ko-KR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(Step1)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57739" y="1340768"/>
            <a:ext cx="562133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148065" y="1916832"/>
            <a:ext cx="133200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17579" y="3645024"/>
            <a:ext cx="562133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148065" y="4221088"/>
            <a:ext cx="1369360" cy="1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614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18" y="1094583"/>
            <a:ext cx="6534146" cy="489654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r>
              <a:rPr lang="en-US" altLang="ko-KR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(Step1)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66911" y="2780928"/>
            <a:ext cx="1369360" cy="23499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80068" y="5301208"/>
            <a:ext cx="190835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요금 선택 시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리모콘</a:t>
            </a:r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패널에 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상세정보 출력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784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18" y="1094583"/>
            <a:ext cx="6534146" cy="489654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r>
              <a:rPr lang="en-US" altLang="ko-KR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(Step1)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47864" y="5733256"/>
            <a:ext cx="1008112" cy="2578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380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r>
              <a:rPr lang="en-US" altLang="ko-KR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(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Step2)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68" y="983287"/>
            <a:ext cx="5719845" cy="587727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835696" y="1916832"/>
            <a:ext cx="2331151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35696" y="2852936"/>
            <a:ext cx="2088232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35696" y="5301208"/>
            <a:ext cx="381642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00192" y="1700808"/>
            <a:ext cx="1122621" cy="2088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00192" y="4320679"/>
            <a:ext cx="259228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해당 고객의 정보를 자동으로 얻어오며</a:t>
            </a:r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Step1</a:t>
            </a:r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의 정보를 총합하여 출력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34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r>
              <a:rPr lang="en-US" altLang="ko-KR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(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Step2)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968" y="983287"/>
            <a:ext cx="5719845" cy="587727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635896" y="6237312"/>
            <a:ext cx="926994" cy="161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23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r>
              <a:rPr lang="en-US" altLang="ko-KR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(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Step3)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655" y="937918"/>
            <a:ext cx="4248472" cy="587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8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r>
              <a:rPr lang="en-US" altLang="ko-KR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(Step3)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411760" y="937918"/>
            <a:ext cx="4275367" cy="5875458"/>
            <a:chOff x="2411760" y="937918"/>
            <a:chExt cx="4275367" cy="587545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655" y="937918"/>
              <a:ext cx="4248472" cy="587545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2204864"/>
              <a:ext cx="3090424" cy="9361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4149080"/>
              <a:ext cx="3060000" cy="912115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4427984" y="2492896"/>
            <a:ext cx="242919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6501" y="2924944"/>
            <a:ext cx="615259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08617" y="4407914"/>
            <a:ext cx="835391" cy="173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92845" y="4869160"/>
            <a:ext cx="615259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24128" y="4869160"/>
            <a:ext cx="266429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수하물 및 기내식 추가 시 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해당 결제금액 출력</a:t>
            </a:r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r>
              <a:rPr lang="ko-KR" altLang="en-US" sz="1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리모콘</a:t>
            </a:r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패널에 해당 가격을 추가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15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r>
              <a:rPr lang="en-US" altLang="ko-KR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(Step3)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411760" y="937918"/>
            <a:ext cx="4275367" cy="5875458"/>
            <a:chOff x="2411760" y="937918"/>
            <a:chExt cx="4275367" cy="587545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655" y="937918"/>
              <a:ext cx="4248472" cy="587545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2204864"/>
              <a:ext cx="3090424" cy="9361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4149080"/>
              <a:ext cx="3060000" cy="912115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3059832" y="3183778"/>
            <a:ext cx="748785" cy="173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35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r>
              <a:rPr lang="en-US" altLang="ko-KR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(Step3)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12775"/>
            <a:ext cx="3960000" cy="41761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84167" y="3468799"/>
            <a:ext cx="27094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좌석선택 클릭 시 해당 팝업 실행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36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V="1">
            <a:off x="4849575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 flipV="1">
            <a:off x="-9296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4287502" y="11663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3644" y="55764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  <a:endParaRPr lang="ko-KR" altLang="en-US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6847" y="5533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43808" y="1763524"/>
            <a:ext cx="5400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사이트 종류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항공사 사이트</a:t>
            </a:r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가상의 항공사를 설립하여 우리 항공사만의 비행 항로를 설정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예매와 포인트 운영에 집중하여 실제 항공사 사이트 처럼 운영될 수 있는 사이트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3808" y="3844205"/>
            <a:ext cx="59766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사이트 이름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JAJUAIR</a:t>
            </a:r>
          </a:p>
          <a:p>
            <a:endParaRPr lang="en-US" altLang="ko-KR" sz="14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자주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매번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같은 일을 잇따라 잦게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자주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색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 :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빨강과 파랑의 중간색으로 신비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환상의 이미지를 지닌다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043" y="1675750"/>
            <a:ext cx="1345098" cy="134509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908" y="3836302"/>
            <a:ext cx="1131368" cy="11464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46287" y="6028501"/>
            <a:ext cx="1098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HY견고딕" panose="02030600000101010101" pitchFamily="18" charset="-127"/>
                <a:ea typeface="HY견고딕" panose="02030600000101010101" pitchFamily="18" charset="-127"/>
                <a:hlinkClick r:id="rId4"/>
              </a:rPr>
              <a:t>제주항공 링크</a:t>
            </a:r>
            <a:endParaRPr lang="ko-KR" altLang="en-US" sz="1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15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r>
              <a:rPr lang="en-US" altLang="ko-KR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(Step3)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4167" y="3468799"/>
            <a:ext cx="27094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원하는 좌석 클릭 후 구간 </a:t>
            </a:r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 </a:t>
            </a:r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선택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88799"/>
            <a:ext cx="3960000" cy="396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71800" y="3642846"/>
            <a:ext cx="144016" cy="146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43808" y="4773265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69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r>
              <a:rPr lang="en-US" altLang="ko-KR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(Step3)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4167" y="3468799"/>
            <a:ext cx="270940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구간 </a:t>
            </a:r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 </a:t>
            </a:r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좌석 선택 팝업으로 이동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80" y="1488799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8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r>
              <a:rPr lang="en-US" altLang="ko-KR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(Step3)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84167" y="3468799"/>
            <a:ext cx="27094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구간 </a:t>
            </a:r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 </a:t>
            </a:r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선택 후 선택 완료 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클릭 시 팝업 종료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79" y="1484784"/>
            <a:ext cx="3964015" cy="396401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779912" y="3642846"/>
            <a:ext cx="144016" cy="1461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48569" y="4725144"/>
            <a:ext cx="963391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97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r>
              <a:rPr lang="en-US" altLang="ko-KR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(Step3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411760" y="904718"/>
            <a:ext cx="4275367" cy="5875458"/>
            <a:chOff x="2411760" y="937918"/>
            <a:chExt cx="4275367" cy="587545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655" y="937918"/>
              <a:ext cx="4248472" cy="587545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2204864"/>
              <a:ext cx="3090424" cy="9361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4149080"/>
              <a:ext cx="3060000" cy="912115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4355975" y="6453336"/>
            <a:ext cx="500525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500" y="3107768"/>
            <a:ext cx="3920689" cy="11413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7524328" y="2708920"/>
            <a:ext cx="15121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유효성 검사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49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r>
              <a:rPr lang="en-US" altLang="ko-KR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(Step3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411760" y="904718"/>
            <a:ext cx="4275367" cy="5875458"/>
            <a:chOff x="2411760" y="937918"/>
            <a:chExt cx="4275367" cy="587545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655" y="937918"/>
              <a:ext cx="4248472" cy="587545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2204864"/>
              <a:ext cx="3090424" cy="9361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4149080"/>
              <a:ext cx="3060000" cy="912115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2463027" y="6039673"/>
            <a:ext cx="1269249" cy="201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24854" y="6480000"/>
            <a:ext cx="53517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81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r>
              <a:rPr lang="en-US" altLang="ko-KR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Step4)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80" y="970701"/>
            <a:ext cx="3885736" cy="579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1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r>
              <a:rPr lang="en-US" altLang="ko-KR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Step4)</a:t>
            </a:r>
            <a:endParaRPr lang="en-US" altLang="ko-KR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80" y="970701"/>
            <a:ext cx="3885736" cy="579252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663644" y="2132856"/>
            <a:ext cx="2844460" cy="1080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79912" y="6453336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6135" y="4509120"/>
            <a:ext cx="29974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원하는 결제수단 선택 후 결제 완료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593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</a:t>
            </a:r>
            <a:r>
              <a:rPr lang="en-US" altLang="ko-KR" sz="2400" spc="300" dirty="0">
                <a:latin typeface="HY견고딕" panose="02030600000101010101" pitchFamily="18" charset="-127"/>
                <a:ea typeface="HY견고딕" panose="02030600000101010101" pitchFamily="18" charset="-127"/>
              </a:rPr>
              <a:t>(Step4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56" y="2348880"/>
            <a:ext cx="6120000" cy="24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4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포인트 관리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63579"/>
            <a:ext cx="4680000" cy="544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포인트 관리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91" y="1268760"/>
            <a:ext cx="4680000" cy="42331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222891" y="2420888"/>
            <a:ext cx="4581357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02891" y="3573016"/>
            <a:ext cx="23042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예매테이블의 데이터를 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추출하여 예약 조회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6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2782669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spc="3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개발환경</a:t>
            </a:r>
            <a:endParaRPr lang="ko-KR" altLang="en-US" sz="3600" spc="300" dirty="0">
              <a:latin typeface="HY견고딕" panose="02030600000101010101" pitchFamily="18" charset="-127"/>
              <a:ea typeface="HY견고딕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99748" y="5615662"/>
            <a:ext cx="1944216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JAJUAIR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48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포인트 관리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91" y="1268760"/>
            <a:ext cx="4680000" cy="423311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56176" y="2492896"/>
            <a:ext cx="28803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3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포인트 관리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91" y="1556792"/>
            <a:ext cx="4680000" cy="424784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27784" y="3429000"/>
            <a:ext cx="3852284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87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포인트 관리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63579"/>
            <a:ext cx="4680000" cy="544388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35736" y="1607722"/>
            <a:ext cx="2160240" cy="2371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0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포인트 관리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91" y="1556792"/>
            <a:ext cx="4680000" cy="426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2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포인트 관리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357972"/>
            <a:ext cx="6316203" cy="35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8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포인트 관리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891" y="1556792"/>
            <a:ext cx="4680000" cy="426170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72000" y="3429000"/>
            <a:ext cx="2330891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70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포인트 관리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52901"/>
            <a:ext cx="4680000" cy="583685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067800" y="2924943"/>
            <a:ext cx="1008111" cy="1619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72" y="3625863"/>
            <a:ext cx="3240000" cy="918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247" y="1509330"/>
            <a:ext cx="3240000" cy="929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690" y="2577473"/>
            <a:ext cx="3240000" cy="9101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508104" y="1264404"/>
            <a:ext cx="16606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유효성 검사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0472" y="4797152"/>
            <a:ext cx="30239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한글성명과 고객전화번호를 조합하여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해당고객을 찾아 데이터 전달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84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포인트 관리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856" y="1484784"/>
            <a:ext cx="4680000" cy="438254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231856" y="5373216"/>
            <a:ext cx="450038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231856" y="4869160"/>
            <a:ext cx="205564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804248" y="4437112"/>
            <a:ext cx="21602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포인트 사용 유형별 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조회 가능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57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2895327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프로그램 기능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(</a:t>
            </a:r>
            <a:r>
              <a:rPr lang="ko-KR" altLang="en-US" sz="2400" spc="300" dirty="0" err="1" smtClean="0"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부기능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99748" y="5615662"/>
            <a:ext cx="1944216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JAJUAIR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95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이벤트 관리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운영자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73" y="1088458"/>
            <a:ext cx="5854835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3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V="1">
            <a:off x="4849575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 flipV="1">
            <a:off x="-9296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4287502" y="11663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3644" y="55764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개발환경</a:t>
            </a:r>
            <a:endParaRPr lang="ko-KR" altLang="en-US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6847" y="5533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93055"/>
              </p:ext>
            </p:extLst>
          </p:nvPr>
        </p:nvGraphicFramePr>
        <p:xfrm>
          <a:off x="1619672" y="1700808"/>
          <a:ext cx="6096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832">
                  <a:extLst>
                    <a:ext uri="{9D8B030D-6E8A-4147-A177-3AD203B41FA5}">
                      <a16:colId xmlns:a16="http://schemas.microsoft.com/office/drawing/2014/main" val="1540350090"/>
                    </a:ext>
                  </a:extLst>
                </a:gridCol>
                <a:gridCol w="4560168">
                  <a:extLst>
                    <a:ext uri="{9D8B030D-6E8A-4147-A177-3AD203B41FA5}">
                      <a16:colId xmlns:a16="http://schemas.microsoft.com/office/drawing/2014/main" val="249298426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JAJUAIR – </a:t>
                      </a:r>
                      <a:r>
                        <a:rPr lang="ko-KR" altLang="en-US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항공사 사이트</a:t>
                      </a:r>
                      <a:endParaRPr lang="ko-KR" altLang="en-US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660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개발기간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2018.09.06 ~ 2018.10.10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86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O/S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Window</a:t>
                      </a:r>
                      <a:r>
                        <a:rPr lang="en-US" altLang="ko-KR" sz="14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7 Professional K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21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Language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JAVA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6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Script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JavaScript, </a:t>
                      </a:r>
                      <a:r>
                        <a:rPr lang="en-US" altLang="ko-KR" sz="140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Jquery</a:t>
                      </a:r>
                      <a:r>
                        <a:rPr lang="en-US" altLang="ko-KR" sz="1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Ajax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09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Server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Tomcat 8.5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180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Database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Oracle Database</a:t>
                      </a:r>
                      <a:r>
                        <a:rPr lang="en-US" altLang="ko-KR" sz="14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11g Express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389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Framework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Mybatis-3.4.2, Spring Tool Suite 4.3.6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34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Tool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Sql</a:t>
                      </a:r>
                      <a:r>
                        <a:rPr lang="en-US" altLang="ko-KR" sz="14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Developer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96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UML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ObjectAid</a:t>
                      </a:r>
                      <a:r>
                        <a:rPr lang="en-US" altLang="ko-KR" sz="14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UML Explorer</a:t>
                      </a:r>
                      <a:endParaRPr lang="ko-KR" altLang="en-US" sz="14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962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이벤트 관리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운영자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473" y="1088458"/>
            <a:ext cx="5854835" cy="468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19672" y="5517232"/>
            <a:ext cx="704279" cy="251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75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이벤트 관리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운영자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79" y="908720"/>
            <a:ext cx="518115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8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이벤트 관리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운영자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579" y="977043"/>
            <a:ext cx="5196623" cy="468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75856" y="1628800"/>
            <a:ext cx="7200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75856" y="1844824"/>
            <a:ext cx="7200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79912" y="4869160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39752" y="5085184"/>
            <a:ext cx="108012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585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이벤트 관리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운영자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99" y="1103484"/>
            <a:ext cx="5833113" cy="46800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267744" y="1772816"/>
            <a:ext cx="522066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12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이벤트 관리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운영자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506" y="1040096"/>
            <a:ext cx="5004699" cy="468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069506" y="5517232"/>
            <a:ext cx="1206350" cy="202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9506" y="5877272"/>
            <a:ext cx="260139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운영자만이 수정과 삭제 가능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517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012" y="1052736"/>
            <a:ext cx="6717481" cy="489654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이벤트 관리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운영자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48264" y="2060848"/>
            <a:ext cx="9001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96324" y="980728"/>
            <a:ext cx="23042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한 달이 지난 이벤트는 종료된 이벤트로 자동 이전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97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이벤트 관리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운영자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447" y="951111"/>
            <a:ext cx="4780818" cy="582591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987824" y="2420888"/>
            <a:ext cx="3298122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771800" y="1208918"/>
            <a:ext cx="3600400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80068" y="3356992"/>
            <a:ext cx="24124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운영자가 이벤트 등록 시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이벤트 페이지 뿐 아니라 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메인화면의</a:t>
            </a:r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슬라이드 </a:t>
            </a:r>
            <a:r>
              <a:rPr lang="ko-KR" altLang="en-US" sz="13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배</a:t>
            </a:r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너와 이벤트 구간도 같이 최신화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093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공지사항 관리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82" y="1067253"/>
            <a:ext cx="8366018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1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3644" y="44705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공지사항 관리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447" y="951111"/>
            <a:ext cx="4780818" cy="58259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816769" y="3501008"/>
            <a:ext cx="3708268" cy="363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6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울릉도B" panose="02030600000101010101" pitchFamily="18" charset="-127"/>
                <a:ea typeface="HY울릉도B" panose="02030600000101010101" pitchFamily="18" charset="-127"/>
              </a:rPr>
              <a:t>고객센터</a:t>
            </a:r>
            <a:endParaRPr lang="en-US" altLang="ko-KR" sz="2400" spc="300" dirty="0" smtClean="0"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울릉도B" panose="02030600000101010101" pitchFamily="18" charset="-127"/>
                <a:ea typeface="HY울릉도B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67985" y="1158389"/>
            <a:ext cx="5760640" cy="5366955"/>
            <a:chOff x="1767985" y="1158389"/>
            <a:chExt cx="5760640" cy="53669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8025" y="1158389"/>
              <a:ext cx="4903764" cy="536695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8025" y="5268149"/>
              <a:ext cx="4999720" cy="288032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767985" y="5525957"/>
              <a:ext cx="5760640" cy="7113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울릉도B" panose="02030600000101010101" pitchFamily="18" charset="-127"/>
                <a:ea typeface="HY울릉도B" panose="02030600000101010101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128025" y="5268149"/>
            <a:ext cx="859799" cy="257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76056" y="5397053"/>
            <a:ext cx="280831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울릉도B" panose="02030600000101010101" pitchFamily="18" charset="-127"/>
                <a:ea typeface="HY울릉도B" panose="02030600000101010101" pitchFamily="18" charset="-127"/>
              </a:rPr>
              <a:t>비회원 방문 시 문의 내역</a:t>
            </a:r>
            <a:endParaRPr lang="ko-KR" altLang="en-US" sz="1300" dirty="0">
              <a:latin typeface="HY울릉도B" panose="02030600000101010101" pitchFamily="18" charset="-127"/>
              <a:ea typeface="HY울릉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02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2782669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DB </a:t>
            </a:r>
            <a:r>
              <a:rPr lang="ko-KR" altLang="en-US" sz="3600" spc="3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테이블</a:t>
            </a:r>
            <a:endParaRPr lang="ko-KR" altLang="en-US" sz="3600" spc="300" dirty="0">
              <a:latin typeface="HY견고딕" panose="02030600000101010101" pitchFamily="18" charset="-127"/>
              <a:ea typeface="HY견고딕" panose="02030600000101010101" pitchFamily="18" charset="-127"/>
              <a:cs typeface="Aharoni" panose="02010803020104030203" pitchFamily="2" charset="-79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99748" y="5615662"/>
            <a:ext cx="1944216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JAJUAIR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501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158389"/>
            <a:ext cx="4903764" cy="5319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08104" y="5085184"/>
            <a:ext cx="28083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운영자 아이디 로그인 시 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모든 사용자의 문의내역 확인 가능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08104" y="5577627"/>
            <a:ext cx="360040" cy="443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74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123726" y="1158389"/>
            <a:ext cx="4903767" cy="5319545"/>
            <a:chOff x="2123726" y="1158389"/>
            <a:chExt cx="4903767" cy="5319545"/>
          </a:xfrm>
        </p:grpSpPr>
        <p:grpSp>
          <p:nvGrpSpPr>
            <p:cNvPr id="9" name="그룹 8"/>
            <p:cNvGrpSpPr/>
            <p:nvPr/>
          </p:nvGrpSpPr>
          <p:grpSpPr>
            <a:xfrm>
              <a:off x="2123728" y="1158389"/>
              <a:ext cx="4903765" cy="5319545"/>
              <a:chOff x="2123728" y="1158389"/>
              <a:chExt cx="4903765" cy="531954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3728" y="1158389"/>
                <a:ext cx="4903764" cy="5319545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3729" y="5517232"/>
                <a:ext cx="4903764" cy="648072"/>
              </a:xfrm>
              <a:prstGeom prst="rect">
                <a:avLst/>
              </a:prstGeom>
            </p:spPr>
          </p:pic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726" y="5229200"/>
              <a:ext cx="4903766" cy="793224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5724128" y="5625812"/>
            <a:ext cx="288032" cy="3966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68144" y="4941168"/>
            <a:ext cx="26374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사용자 로그인 시 해당 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사용자의 문의 내역만 확인 가능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2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158389"/>
            <a:ext cx="4903764" cy="531954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32903" y="5247216"/>
            <a:ext cx="756000" cy="12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2160" y="5000994"/>
            <a:ext cx="23042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운영자 로그인 시 자주 찾는 질문 등록으로 문의 작성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094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033" y="1268760"/>
            <a:ext cx="5767936" cy="4680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915816" y="3608760"/>
            <a:ext cx="936104" cy="10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87502" y="3608760"/>
            <a:ext cx="932570" cy="10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5969" y="3212976"/>
            <a:ext cx="1580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문의 유형을 통해 코드 분류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90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158389"/>
            <a:ext cx="4903764" cy="531954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078584" y="3212976"/>
            <a:ext cx="4948907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78584" y="2924944"/>
            <a:ext cx="494890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9196" y="3820720"/>
            <a:ext cx="22952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분류된 코드는 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탭으로 분류되며</a:t>
            </a:r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</a:p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운영자의 문의 등록은 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자주 찾는 질문으로 등록됨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859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123726" y="1158389"/>
            <a:ext cx="4903767" cy="5319545"/>
            <a:chOff x="2123726" y="1158389"/>
            <a:chExt cx="4903767" cy="5319545"/>
          </a:xfrm>
        </p:grpSpPr>
        <p:grpSp>
          <p:nvGrpSpPr>
            <p:cNvPr id="16" name="그룹 15"/>
            <p:cNvGrpSpPr/>
            <p:nvPr/>
          </p:nvGrpSpPr>
          <p:grpSpPr>
            <a:xfrm>
              <a:off x="2123728" y="1158389"/>
              <a:ext cx="4903765" cy="5319545"/>
              <a:chOff x="2123728" y="1158389"/>
              <a:chExt cx="4903765" cy="53195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3728" y="1158389"/>
                <a:ext cx="4903764" cy="5319545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3729" y="5517232"/>
                <a:ext cx="4903764" cy="648072"/>
              </a:xfrm>
              <a:prstGeom prst="rect">
                <a:avLst/>
              </a:prstGeom>
            </p:spPr>
          </p:pic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726" y="5229200"/>
              <a:ext cx="4903766" cy="79322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>
          <a:xfrm>
            <a:off x="2123728" y="5229200"/>
            <a:ext cx="54000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2160" y="4952781"/>
            <a:ext cx="21602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사용자 로그인 시 </a:t>
            </a:r>
            <a:endParaRPr lang="en-US" altLang="ko-KR" sz="1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1:1</a:t>
            </a:r>
            <a:r>
              <a:rPr lang="ko-KR" altLang="en-US" sz="1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문의하기로 문의 작성</a:t>
            </a:r>
            <a:endParaRPr lang="ko-KR" altLang="en-US" sz="1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42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endParaRPr lang="en-US" altLang="ko-KR" sz="2400" spc="3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123726" y="1158389"/>
            <a:ext cx="4903767" cy="5319545"/>
            <a:chOff x="2123726" y="1158389"/>
            <a:chExt cx="4903767" cy="5319545"/>
          </a:xfrm>
        </p:grpSpPr>
        <p:grpSp>
          <p:nvGrpSpPr>
            <p:cNvPr id="16" name="그룹 15"/>
            <p:cNvGrpSpPr/>
            <p:nvPr/>
          </p:nvGrpSpPr>
          <p:grpSpPr>
            <a:xfrm>
              <a:off x="2123728" y="1158389"/>
              <a:ext cx="4903765" cy="5319545"/>
              <a:chOff x="2123728" y="1158389"/>
              <a:chExt cx="4903765" cy="531954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3728" y="1158389"/>
                <a:ext cx="4903764" cy="5319545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3729" y="5517232"/>
                <a:ext cx="4903764" cy="648072"/>
              </a:xfrm>
              <a:prstGeom prst="rect">
                <a:avLst/>
              </a:prstGeom>
            </p:spPr>
          </p:pic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726" y="5229200"/>
              <a:ext cx="4903766" cy="79322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4" y="5487007"/>
            <a:ext cx="4896548" cy="7523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96261" y="5625812"/>
            <a:ext cx="432048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64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932" y="2895327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프로그램 기능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기타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haroni" panose="02010803020104030203" pitchFamily="2" charset="-79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99748" y="5615662"/>
            <a:ext cx="1944216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JAJUAIR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95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서비스안내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" y="1124744"/>
            <a:ext cx="7560000" cy="52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6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서비스안내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" y="1268760"/>
            <a:ext cx="7560000" cy="522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V="1">
            <a:off x="4849575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 flipV="1">
            <a:off x="-9296" y="355635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4287502" y="11663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3644" y="557645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주기능 데이터테이블</a:t>
            </a:r>
            <a:endParaRPr lang="ko-KR" altLang="en-US" sz="2400" spc="3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6847" y="5533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259632" y="1340767"/>
            <a:ext cx="6624303" cy="5184577"/>
            <a:chOff x="1285272" y="1340767"/>
            <a:chExt cx="6624303" cy="51845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272" y="1340767"/>
              <a:ext cx="1800000" cy="302521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0697" y="1340768"/>
              <a:ext cx="1800000" cy="36075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272" y="4732751"/>
              <a:ext cx="1800000" cy="17925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9575" y="4463534"/>
              <a:ext cx="1800000" cy="4575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811" y="2887973"/>
              <a:ext cx="1800000" cy="10512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6" name="직선 화살표 연결선 15"/>
          <p:cNvCxnSpPr/>
          <p:nvPr/>
        </p:nvCxnSpPr>
        <p:spPr>
          <a:xfrm>
            <a:off x="3059832" y="1700808"/>
            <a:ext cx="56542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/>
          <p:nvPr/>
        </p:nvCxnSpPr>
        <p:spPr>
          <a:xfrm flipV="1">
            <a:off x="3059832" y="2856784"/>
            <a:ext cx="540000" cy="22284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87624" y="1079952"/>
            <a:ext cx="1630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회원 정보 테이블</a:t>
            </a:r>
            <a:endParaRPr lang="ko-KR" altLang="en-US" sz="11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7624" y="4463534"/>
            <a:ext cx="14040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항공편 정보 테이블</a:t>
            </a:r>
            <a:endParaRPr lang="ko-KR" altLang="en-US" sz="11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5976" y="1124744"/>
            <a:ext cx="158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항공권 예매 테이블</a:t>
            </a:r>
            <a:endParaRPr lang="ko-KR" altLang="en-US" sz="11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40152" y="2663334"/>
            <a:ext cx="11071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포인트 테이블</a:t>
            </a:r>
            <a:endParaRPr lang="ko-KR" altLang="en-US" sz="11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11927" y="4247510"/>
            <a:ext cx="14403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회원 등급 테이블</a:t>
            </a:r>
            <a:endParaRPr lang="ko-KR" altLang="en-US" sz="11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1" name="직선 화살표 연결선 20"/>
          <p:cNvCxnSpPr>
            <a:endCxn id="13" idx="1"/>
          </p:cNvCxnSpPr>
          <p:nvPr/>
        </p:nvCxnSpPr>
        <p:spPr>
          <a:xfrm>
            <a:off x="5425057" y="3413603"/>
            <a:ext cx="63211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12" idx="1"/>
          </p:cNvCxnSpPr>
          <p:nvPr/>
        </p:nvCxnSpPr>
        <p:spPr>
          <a:xfrm>
            <a:off x="5425057" y="4692284"/>
            <a:ext cx="65887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3059832" y="3413603"/>
            <a:ext cx="5040560" cy="2215444"/>
            <a:chOff x="3059832" y="3413603"/>
            <a:chExt cx="5040560" cy="2215444"/>
          </a:xfrm>
        </p:grpSpPr>
        <p:cxnSp>
          <p:nvCxnSpPr>
            <p:cNvPr id="29" name="직선 연결선 28"/>
            <p:cNvCxnSpPr>
              <a:stCxn id="13" idx="3"/>
            </p:cNvCxnSpPr>
            <p:nvPr/>
          </p:nvCxnSpPr>
          <p:spPr>
            <a:xfrm flipV="1">
              <a:off x="7857171" y="3413603"/>
              <a:ext cx="243221" cy="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8100392" y="3413603"/>
              <a:ext cx="0" cy="221544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3491880" y="5629047"/>
              <a:ext cx="460851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flipV="1">
              <a:off x="3491880" y="3573016"/>
              <a:ext cx="0" cy="2056031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/>
            <p:nvPr/>
          </p:nvCxnSpPr>
          <p:spPr>
            <a:xfrm flipH="1">
              <a:off x="3059832" y="3573016"/>
              <a:ext cx="43204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stCxn id="12" idx="3"/>
            </p:cNvCxnSpPr>
            <p:nvPr/>
          </p:nvCxnSpPr>
          <p:spPr>
            <a:xfrm>
              <a:off x="7883935" y="4692284"/>
              <a:ext cx="216457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286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서비스안내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" y="1071549"/>
            <a:ext cx="7560000" cy="55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서비스안내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" y="1124743"/>
            <a:ext cx="7560000" cy="561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서비스안내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1" y="941458"/>
            <a:ext cx="7560000" cy="580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서비스안내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1" y="959827"/>
            <a:ext cx="7560000" cy="57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서비스안내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1" y="1082310"/>
            <a:ext cx="7560000" cy="544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9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서비스안내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1" y="941458"/>
            <a:ext cx="7560000" cy="579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서비스안내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" y="975413"/>
            <a:ext cx="7560000" cy="582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서비스안내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1" y="941458"/>
            <a:ext cx="7560000" cy="573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여행상품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" y="1412776"/>
            <a:ext cx="756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 flipV="1">
            <a:off x="4822680" y="206570"/>
            <a:ext cx="3970897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 flipV="1">
            <a:off x="350903" y="206571"/>
            <a:ext cx="4320000" cy="457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517A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87502" y="6042"/>
            <a:ext cx="568999" cy="504056"/>
          </a:xfrm>
          <a:prstGeom prst="rect">
            <a:avLst/>
          </a:prstGeom>
          <a:solidFill>
            <a:srgbClr val="285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585" y="479793"/>
            <a:ext cx="4212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 페이지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여행상품</a:t>
            </a:r>
            <a:r>
              <a:rPr lang="en-US" altLang="ko-KR" sz="2400" spc="3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847" y="-55260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3600" spc="3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1" y="1556792"/>
            <a:ext cx="7560000" cy="481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0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1093</Words>
  <Application>Microsoft Office PowerPoint</Application>
  <PresentationFormat>화면 슬라이드 쇼(4:3)</PresentationFormat>
  <Paragraphs>385</Paragraphs>
  <Slides>119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119</vt:i4>
      </vt:variant>
    </vt:vector>
  </HeadingPairs>
  <TitlesOfParts>
    <vt:vector size="126" baseType="lpstr">
      <vt:lpstr>Aharoni</vt:lpstr>
      <vt:lpstr>BrowalliaUPC</vt:lpstr>
      <vt:lpstr>HY견고딕</vt:lpstr>
      <vt:lpstr>HY울릉도B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applemango</dc:creator>
  <cp:lastModifiedBy>류 광선</cp:lastModifiedBy>
  <cp:revision>107</cp:revision>
  <dcterms:created xsi:type="dcterms:W3CDTF">2015-04-15T04:21:45Z</dcterms:created>
  <dcterms:modified xsi:type="dcterms:W3CDTF">2018-10-11T01:56:14Z</dcterms:modified>
</cp:coreProperties>
</file>